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2"/>
  </p:notesMasterIdLst>
  <p:sldIdLst>
    <p:sldId id="256" r:id="rId2"/>
    <p:sldId id="261" r:id="rId3"/>
    <p:sldId id="262" r:id="rId4"/>
    <p:sldId id="263" r:id="rId5"/>
    <p:sldId id="264" r:id="rId6"/>
    <p:sldId id="266" r:id="rId7"/>
    <p:sldId id="265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56A3"/>
    <a:srgbClr val="2462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73" autoAdjust="0"/>
  </p:normalViewPr>
  <p:slideViewPr>
    <p:cSldViewPr snapToGrid="0">
      <p:cViewPr varScale="1">
        <p:scale>
          <a:sx n="91" d="100"/>
          <a:sy n="91" d="100"/>
        </p:scale>
        <p:origin x="370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D4E28-9EDC-4F49-9E58-A317C5F9E244}" type="datetimeFigureOut">
              <a:rPr lang="de-DE" smtClean="0"/>
              <a:t>18.03.2025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C51FA-F7D8-4D7E-ADC5-40777BF9324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1111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A09589C8-594C-F6E2-D84E-2C73A5040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96EE72-FE06-2FE7-1E0B-C4EBE5516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3912A9-0B1F-21BB-AD98-D9948D99D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0859905-F50B-606C-F983-AF82BF70F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7711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80B289-028A-EFB2-CDD4-A498DBD07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88B349C-3032-9567-55EA-23CF32464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25F266-0678-31B7-9F9E-5BB5D941D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01849D-A6E6-D2CC-4B68-E5348117A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300" baseline="0"/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978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1A0979-8BAF-A10A-C411-DD47C1FB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78C7537-8ADD-14EF-AAC1-F8A9405C1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2C7D98-3536-E515-A2DC-D78EFDBBF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B05689-D4DC-232D-0F2D-65265AB4D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577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EB50A5-23B6-56C1-CFE1-42E4E2E1F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156C1C-518C-1923-DEAD-EA478ACDE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4B40B8B-8FC8-B403-2645-DF4FEC07B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9CEB65F-EBDA-6B87-3BB7-97679E12A6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5B9F36-D8C1-C9C3-A389-957FACE61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511F493-1E51-1CF8-341F-9039F90BA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0136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1D88F0-EABC-65E9-7283-20243960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FE345A-B4BA-B542-5C1C-154050628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A60C011-3AC8-57C0-9BC7-43E28AAC90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DBF2EF4-E722-C3D7-3241-DD5CA80374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3D43201-189B-EAB1-49B8-51320A4DD7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B4AFF16-C347-0B2C-BED8-56D5AD8FC3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44DEDAA-8FDA-CC37-AC8E-6696ADF71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55564C7-02CD-664C-FA83-DA398A3FF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9672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5085FC-4165-B0D5-781C-202C4C4AD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D8AC4B8-C9DF-47BC-4F19-F7FA5BE1F4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23399C-4855-155B-C308-F0A386E4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C1DC855-2D2E-D894-CDA5-FDDC230CF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962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A023434-03D9-703B-30A6-4F28B56EC4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DB801A-2C36-4F4A-DCF6-7178CCE7D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9FE2928-3EE3-93B5-FEA1-3299A560E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3880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5316D8-CDEE-1624-B36E-B0F02288E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4166EE-06FB-6A84-970C-75B7DF716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EA1AFE3-BA87-7833-0FC1-630B9E846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6646A6-D47C-9B82-817E-A4C599205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E425FA5-340C-42D4-793C-7682BEEDE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B8FF535-BE68-FA5E-5E5E-9719CC3F3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0561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19C5F8-415C-8980-3F29-DC3FC919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E8E5560-1EBB-4429-6C24-3E373CBB34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A2DCEA0-3DF1-6080-10CB-9C7A096D8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2E25B77-948B-F179-837A-94AEE3EFD4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2B207AA-E7B0-6810-4345-44069A0E4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C3514BE-8947-7B5A-6089-03B285548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6952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C1A9B9-7178-BB66-B0FE-4FB5FD2D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68B2A93-3008-2564-47C0-5AC5A230A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CE87AE-FBD2-9229-393A-08C5FFCBC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097F26-2517-4CB2-231D-591D8C7B1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A0AEA6-B483-7326-6A92-55655CCA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69484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A74A94B-A230-B908-2135-9B2124C3C1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4CDA783-6EFB-9EAC-AF24-40EE71A9A6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57EE669-98A0-B962-AA5F-12374F5AFD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A0C46B-6999-9D31-1CC9-C28238F55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650B1D-8007-A5B3-B094-46F9DD23E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04714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draußen, Bodendecker, Pflanzengesellschaft, Vegetation enthält.&#10;&#10;KI-generierte Inhalte können fehlerhaft sein.">
            <a:extLst>
              <a:ext uri="{FF2B5EF4-FFF2-40B4-BE49-F238E27FC236}">
                <a16:creationId xmlns:a16="http://schemas.microsoft.com/office/drawing/2014/main" id="{7E3DA9DB-3FC5-E3FA-172B-DA6DF20D1BC0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2304" cy="6858000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D5504BD-5208-F99C-2C10-3FF1F3194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6A97E61-3995-5867-ED7E-BA89A3501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FF9F72-C7BB-B562-BCCB-60BE378324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416BDF-70F0-F89B-1570-69A39A704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 dirty="0"/>
              <a:t> </a:t>
            </a:r>
            <a:endParaRPr lang="de-DE" dirty="0">
              <a:solidFill>
                <a:srgbClr val="1956A3"/>
              </a:solidFill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42B8C4EF-C510-A511-AE15-55A5AFE88E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127000">
            <a:solidFill>
              <a:srgbClr val="2462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 w="57150">
                <a:solidFill>
                  <a:schemeClr val="tx1"/>
                </a:solidFill>
              </a:ln>
            </a:endParaRPr>
          </a:p>
        </p:txBody>
      </p:sp>
      <p:pic>
        <p:nvPicPr>
          <p:cNvPr id="7" name="Grafik 6" descr="Ein Bild, das Emblem, Markenzeichen, Logo, Kreis enthält.&#10;&#10;Automatisch generierte Beschreibung">
            <a:extLst>
              <a:ext uri="{FF2B5EF4-FFF2-40B4-BE49-F238E27FC236}">
                <a16:creationId xmlns:a16="http://schemas.microsoft.com/office/drawing/2014/main" id="{23CFB5D6-4770-68E4-2802-DD226613F64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2400" y="107294"/>
            <a:ext cx="1750204" cy="1697697"/>
          </a:xfrm>
          <a:prstGeom prst="rect">
            <a:avLst/>
          </a:prstGeom>
        </p:spPr>
      </p:pic>
      <p:pic>
        <p:nvPicPr>
          <p:cNvPr id="1026" name="Picture 2" descr="Angelfischerverband im Landesfischereiverband Weser-Ems e.V.">
            <a:extLst>
              <a:ext uri="{FF2B5EF4-FFF2-40B4-BE49-F238E27FC236}">
                <a16:creationId xmlns:a16="http://schemas.microsoft.com/office/drawing/2014/main" id="{307EE099-A4E3-D4B7-A20A-C7FBE249F1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29997" y="192299"/>
            <a:ext cx="1153007" cy="157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143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4350F4-69A2-E34A-B357-4FEA5DDAB6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pPr algn="ctr"/>
            <a:r>
              <a:rPr lang="de-DE" dirty="0"/>
              <a:t>Jugend für Natur: Ökologische Gewässeraufwertung in der Praxis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4CE0F99-0888-5902-7F33-121650EDFB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Fischereiverein „Altes Amt Stickhausen“ e.V.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F96BE5-F6B9-68DF-3479-A2D008149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2639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C112B6-3019-B1F1-59F3-B7BCEE4D3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Umsetzung durch: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62AFE9-227E-BDB3-8D61-C8400F6929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825625"/>
            <a:ext cx="6572250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Jugendgruppe des</a:t>
            </a:r>
          </a:p>
          <a:p>
            <a:pPr marL="0" indent="0">
              <a:buNone/>
            </a:pPr>
            <a:r>
              <a:rPr lang="de-DE" dirty="0"/>
              <a:t>Fischereivereins „Altes Amt Stickhausen“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Jugendwarte:</a:t>
            </a:r>
          </a:p>
          <a:p>
            <a:r>
              <a:rPr lang="de-DE" dirty="0"/>
              <a:t>Renko Engels</a:t>
            </a:r>
          </a:p>
          <a:p>
            <a:r>
              <a:rPr lang="de-DE" dirty="0"/>
              <a:t>Jarno Engels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529819C-D4CA-C1A6-9534-CE79DC3F6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4" name="Inhaltsplatzhalter 4" descr="Ein Bild, das draußen, Himmel, Gras, Wolke enthält.&#10;&#10;KI-generierte Inhalte können fehlerhaft sein.">
            <a:extLst>
              <a:ext uri="{FF2B5EF4-FFF2-40B4-BE49-F238E27FC236}">
                <a16:creationId xmlns:a16="http://schemas.microsoft.com/office/drawing/2014/main" id="{906E1ED8-97E9-F4CE-C8C2-B80676E2C9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700" y="1408111"/>
            <a:ext cx="3962400" cy="528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55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6A460-7DE3-CED4-2F8A-AC752964B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Im Haus, Wand, Kleidung, Mobiliar enthält.&#10;&#10;Automatisch generierte Beschreibung">
            <a:extLst>
              <a:ext uri="{FF2B5EF4-FFF2-40B4-BE49-F238E27FC236}">
                <a16:creationId xmlns:a16="http://schemas.microsoft.com/office/drawing/2014/main" id="{A2DEB32E-A20E-A97D-69E4-AF64422EA8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0700" y="1408111"/>
            <a:ext cx="3962400" cy="528320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B25A0E0-57B8-374B-223C-AEAF1C4FE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Anfänge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13AF37-EBD9-D3A1-BFD7-BEE36098D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825625"/>
            <a:ext cx="6438900" cy="4351338"/>
          </a:xfrm>
        </p:spPr>
        <p:txBody>
          <a:bodyPr/>
          <a:lstStyle/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Definition guter ökologischer Zustand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Ist-Zustand strukturarmer Vereinssee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Mögliche Maßnahmen zur Verbesserung</a:t>
            </a:r>
          </a:p>
          <a:p>
            <a:pPr>
              <a:buFont typeface="Symbol" panose="05050102010706020507" pitchFamily="18" charset="2"/>
              <a:buChar char="-"/>
            </a:pPr>
            <a:endParaRPr lang="de-DE" dirty="0"/>
          </a:p>
          <a:p>
            <a:pPr marL="0" indent="0">
              <a:buNone/>
            </a:pPr>
            <a:r>
              <a:rPr lang="de-DE" dirty="0">
                <a:sym typeface="Wingdings" panose="05000000000000000000" pitchFamily="2" charset="2"/>
              </a:rPr>
              <a:t> Eintrag von Holzbündeln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1BF79D4-9ADC-B095-E5F8-3230C12E3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Februar 2024</a:t>
            </a:r>
          </a:p>
        </p:txBody>
      </p:sp>
      <p:pic>
        <p:nvPicPr>
          <p:cNvPr id="7" name="Grafik 6" descr="Ein Bild, das Text, Im Haus, Whiteboard, Kunst enthält.&#10;&#10;KI-generierte Inhalte können fehlerhaft sein.">
            <a:extLst>
              <a:ext uri="{FF2B5EF4-FFF2-40B4-BE49-F238E27FC236}">
                <a16:creationId xmlns:a16="http://schemas.microsoft.com/office/drawing/2014/main" id="{DBAA6296-3431-340F-9F54-1A874A95EA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3949" y="4792662"/>
            <a:ext cx="2609851" cy="189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55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21B9C-30F6-C7CA-E53E-926978BDE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08930C-E2D4-0050-23F5-F4FFED46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Skizze Totholzecke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5BF29F0-AEDE-8722-CAFF-B8CA3CDFF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825625"/>
            <a:ext cx="6959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Material:</a:t>
            </a:r>
          </a:p>
          <a:p>
            <a:pPr lvl="1"/>
            <a:r>
              <a:rPr lang="de-DE" dirty="0"/>
              <a:t>Äste (Laubholz, Nadelholz)</a:t>
            </a:r>
          </a:p>
          <a:p>
            <a:pPr lvl="1"/>
            <a:r>
              <a:rPr lang="de-DE" dirty="0"/>
              <a:t>Kordel (biologisch abbaubar)</a:t>
            </a:r>
          </a:p>
          <a:p>
            <a:pPr lvl="1"/>
            <a:r>
              <a:rPr lang="de-DE" dirty="0"/>
              <a:t>Holzpfähle (Stöcker, Bambus, Baumpfahl)</a:t>
            </a:r>
          </a:p>
          <a:p>
            <a:pPr marL="0" indent="0">
              <a:buNone/>
            </a:pPr>
            <a:r>
              <a:rPr lang="de-DE" dirty="0"/>
              <a:t>Aufbau:</a:t>
            </a:r>
          </a:p>
          <a:p>
            <a:pPr lvl="1"/>
            <a:r>
              <a:rPr lang="de-DE" dirty="0"/>
              <a:t>Abgrenzung mit Pfählen</a:t>
            </a:r>
          </a:p>
          <a:p>
            <a:pPr lvl="1"/>
            <a:r>
              <a:rPr lang="de-DE" dirty="0"/>
              <a:t>Im inneren die Holzbündel</a:t>
            </a:r>
          </a:p>
          <a:p>
            <a:pPr marL="0" indent="0">
              <a:buNone/>
            </a:pPr>
            <a:r>
              <a:rPr lang="de-DE" dirty="0"/>
              <a:t>Standort</a:t>
            </a:r>
          </a:p>
          <a:p>
            <a:pPr lvl="1"/>
            <a:r>
              <a:rPr lang="de-DE" dirty="0"/>
              <a:t>Zugang zur Flachwasserzone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5EBE440-60B1-8734-D7EC-7A0B4BFC3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Grafik 4" descr="Ein Bild, das Muster, Kunst, Zeichnung, Design enthält.&#10;&#10;Automatisch generierte Beschreibung">
            <a:extLst>
              <a:ext uri="{FF2B5EF4-FFF2-40B4-BE49-F238E27FC236}">
                <a16:creationId xmlns:a16="http://schemas.microsoft.com/office/drawing/2014/main" id="{CC328BB5-3A5A-C1B6-D77F-8593A48551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700" y="2543305"/>
            <a:ext cx="3962400" cy="290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434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CB504-E208-13BA-D576-54ABE2BC1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9B8FE41-8385-305B-8368-061BBA96B1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700" y="1408111"/>
            <a:ext cx="3961702" cy="52832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CFBF25B-EC93-3DBB-5DBF-F1272BFD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Erste Ortsbegehung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AB0920-E561-9AB6-53A6-442D74F77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825625"/>
            <a:ext cx="6438900" cy="4351338"/>
          </a:xfrm>
        </p:spPr>
        <p:txBody>
          <a:bodyPr/>
          <a:lstStyle/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Erkunden des Gewässers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Materialsichtung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Müllsammeln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ACCCF13-13C3-3BD4-E966-97E635CEF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März 2024</a:t>
            </a:r>
          </a:p>
        </p:txBody>
      </p:sp>
    </p:spTree>
    <p:extLst>
      <p:ext uri="{BB962C8B-B14F-4D97-AF65-F5344CB8AC3E}">
        <p14:creationId xmlns:p14="http://schemas.microsoft.com/office/powerpoint/2010/main" val="1019425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89580-9508-485E-E638-081908604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7B52AE-00D2-0A38-586F-3D2F1D50C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Herstellung der Holzbündel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4503995-5425-7E66-F948-E7358309B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825625"/>
            <a:ext cx="6438900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Arbeitsschritte:</a:t>
            </a:r>
          </a:p>
          <a:p>
            <a:pPr marL="0" indent="0">
              <a:buNone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Zwei Kordeln auslegen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Äste quer auf die Kordeln legen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Zusammenzurren und verknoten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1C11532-4179-82E6-7E25-FFCA7571F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Juni 2024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7ACEF3-8A27-CFAA-1593-2FB5150AD2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0700" y="2040696"/>
            <a:ext cx="3962400" cy="39211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4469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1A0B9-1FE3-2B6F-9BFD-421171D3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4ECA13-6EC9-BBFE-D377-94EE6306F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Ausbringung der Holzbündel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234D07-6904-BCDD-E6AA-B778AF261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825625"/>
            <a:ext cx="6438900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Arbeitsschritte:</a:t>
            </a:r>
          </a:p>
          <a:p>
            <a:pPr marL="0" indent="0">
              <a:buNone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Einzäunen des Bereiches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Transport der Holzbündel zum Zielbereich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Holzbündel in den eingezäunten Bereich legen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0ECFC8B-4FB9-2D87-09DD-92807E1D0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Juni 2024</a:t>
            </a:r>
          </a:p>
        </p:txBody>
      </p:sp>
      <p:pic>
        <p:nvPicPr>
          <p:cNvPr id="5" name="Grafik 4" descr="Ein Bild, das draußen, Baum, Himmel, Wasser enthält.&#10;&#10;Automatisch generierte Beschreibung">
            <a:extLst>
              <a:ext uri="{FF2B5EF4-FFF2-40B4-BE49-F238E27FC236}">
                <a16:creationId xmlns:a16="http://schemas.microsoft.com/office/drawing/2014/main" id="{5D05F487-75F7-05FC-0082-401CF3149A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3400" y="1908175"/>
            <a:ext cx="3949700" cy="42831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7158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51AAF-4984-E03F-D6E5-42500C52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draußen, See, Baum, Wasser enthält.&#10;&#10;Automatisch generierte Beschreibung">
            <a:extLst>
              <a:ext uri="{FF2B5EF4-FFF2-40B4-BE49-F238E27FC236}">
                <a16:creationId xmlns:a16="http://schemas.microsoft.com/office/drawing/2014/main" id="{7A4414F5-77AE-14AD-6C2E-5C974E75BE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99" y="1408111"/>
            <a:ext cx="3961701" cy="528942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CD75F56-F6F5-CA99-AB81-F2BE35994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Erfolgsüberprüfung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A893F2-C8A2-5CAA-C4A1-EE5DFDEB0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825625"/>
            <a:ext cx="6438900" cy="4351338"/>
          </a:xfrm>
        </p:spPr>
        <p:txBody>
          <a:bodyPr/>
          <a:lstStyle/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Fahrt zur Totholzecke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Beobachtung des Nahbereiches 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Hochholen von Holzbündeln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Überprüfung der Ansiedlung von Tieren</a:t>
            </a:r>
          </a:p>
          <a:p>
            <a:r>
              <a:rPr lang="de-DE" dirty="0"/>
              <a:t>Fische</a:t>
            </a:r>
          </a:p>
          <a:p>
            <a:r>
              <a:rPr lang="de-DE" dirty="0"/>
              <a:t>Kleinstlebewesen</a:t>
            </a:r>
          </a:p>
          <a:p>
            <a:r>
              <a:rPr lang="de-DE" dirty="0"/>
              <a:t>Krebse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9F255C-F8A6-9108-7ABF-43C883202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September 2024</a:t>
            </a:r>
          </a:p>
        </p:txBody>
      </p:sp>
      <p:pic>
        <p:nvPicPr>
          <p:cNvPr id="7" name="Grafik 6" descr="Ein Bild, das draußen enthält.&#10;&#10;Automatisch generierte Beschreibung">
            <a:extLst>
              <a:ext uri="{FF2B5EF4-FFF2-40B4-BE49-F238E27FC236}">
                <a16:creationId xmlns:a16="http://schemas.microsoft.com/office/drawing/2014/main" id="{4B8FC46A-84BC-61B9-2C78-C7BE1EB962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86155" y="4504690"/>
            <a:ext cx="1976120" cy="18611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Grafik 7" descr="Ein Bild, das Flüssigkeit, Wasser, Electric Blue (Farbe), Blau enthält.&#10;&#10;Automatisch generierte Beschreibung">
            <a:extLst>
              <a:ext uri="{FF2B5EF4-FFF2-40B4-BE49-F238E27FC236}">
                <a16:creationId xmlns:a16="http://schemas.microsoft.com/office/drawing/2014/main" id="{2BC86754-481C-0834-2C89-3CDE088A28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148000" y="4504690"/>
            <a:ext cx="1724025" cy="18611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8067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BFF55-8B75-77EC-B040-FBDAA8C41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5D2A6A-BACF-2282-172D-9216A65D3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Erfahrungen und Empfehlungen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BD6087-569C-7C1C-F562-A2D088E4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825625"/>
            <a:ext cx="6438900" cy="4351338"/>
          </a:xfrm>
        </p:spPr>
        <p:txBody>
          <a:bodyPr>
            <a:normAutofit lnSpcReduction="10000"/>
          </a:bodyPr>
          <a:lstStyle/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Zusammenbinden der Bündel ist Anspruchsvoll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Keine Beschwerung notwendig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Tannengrün führt zu dichteren Bündeln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Holzpfähle zuerst einbringen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Sicherheit:</a:t>
            </a:r>
          </a:p>
          <a:p>
            <a:pPr lvl="1"/>
            <a:r>
              <a:rPr lang="de-DE" dirty="0"/>
              <a:t>Schwimmwestenpflicht</a:t>
            </a:r>
          </a:p>
          <a:p>
            <a:pPr lvl="1"/>
            <a:r>
              <a:rPr lang="de-DE" dirty="0"/>
              <a:t>Rettungsschwimmer</a:t>
            </a:r>
          </a:p>
          <a:p>
            <a:pPr lvl="1"/>
            <a:r>
              <a:rPr lang="de-DE" dirty="0"/>
              <a:t>2-Hand-Astscheren</a:t>
            </a:r>
          </a:p>
          <a:p>
            <a:pPr lvl="1"/>
            <a:r>
              <a:rPr lang="de-DE" dirty="0"/>
              <a:t>Handschuhe</a:t>
            </a:r>
          </a:p>
          <a:p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FEB8ABB-5D13-E306-BB47-0C853704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7" name="Grafik 6" descr="Ein Bild, das Kleidung, draußen, Person, Gras enthält.&#10;&#10;KI-generierte Inhalte können fehlerhaft sein.">
            <a:extLst>
              <a:ext uri="{FF2B5EF4-FFF2-40B4-BE49-F238E27FC236}">
                <a16:creationId xmlns:a16="http://schemas.microsoft.com/office/drawing/2014/main" id="{F0951F44-BC5F-9116-C220-C7064CED49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700" y="2148428"/>
            <a:ext cx="3961702" cy="380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8211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8A3F6-B5E1-3F25-F307-EC3B43C1E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Kleidung, draußen, Gras, Person enthält.&#10;&#10;KI-generierte Inhalte können fehlerhaft sein.">
            <a:extLst>
              <a:ext uri="{FF2B5EF4-FFF2-40B4-BE49-F238E27FC236}">
                <a16:creationId xmlns:a16="http://schemas.microsoft.com/office/drawing/2014/main" id="{38F2F125-5603-170F-32D5-7FFDCB9065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700" y="1408110"/>
            <a:ext cx="3961702" cy="52822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406C29A-317F-8239-3EAC-95F4920AD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Fazit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379009B-EBC7-FC3B-4CD4-43D253544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4900" y="1825625"/>
            <a:ext cx="6438900" cy="4351338"/>
          </a:xfrm>
        </p:spPr>
        <p:txBody>
          <a:bodyPr/>
          <a:lstStyle/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Kostengünstig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Ansiedlung von Lebewesen</a:t>
            </a:r>
          </a:p>
          <a:p>
            <a:pPr>
              <a:buFont typeface="Symbol" panose="05050102010706020507" pitchFamily="18" charset="2"/>
              <a:buChar char="-"/>
            </a:pPr>
            <a:r>
              <a:rPr lang="de-DE" dirty="0"/>
              <a:t>Erkennung des Totholzes von Anglern durch Abgrenzung (Pfähle)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B4A7F3D-950D-D98F-86F4-866ED4F9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99742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200</Words>
  <Application>Microsoft Office PowerPoint</Application>
  <PresentationFormat>Breitbild</PresentationFormat>
  <Paragraphs>69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Symbol</vt:lpstr>
      <vt:lpstr>Wingdings</vt:lpstr>
      <vt:lpstr>Office</vt:lpstr>
      <vt:lpstr>Jugend für Natur: Ökologische Gewässeraufwertung in der Praxis</vt:lpstr>
      <vt:lpstr>Umsetzung durch:</vt:lpstr>
      <vt:lpstr>Die Anfänge</vt:lpstr>
      <vt:lpstr>Skizze Totholzecke</vt:lpstr>
      <vt:lpstr>Erste Ortsbegehung</vt:lpstr>
      <vt:lpstr>Herstellung der Holzbündel</vt:lpstr>
      <vt:lpstr>Ausbringung der Holzbündel</vt:lpstr>
      <vt:lpstr>Erfolgsüberprüfung</vt:lpstr>
      <vt:lpstr>Erfahrungen und Empfehlungen</vt:lpstr>
      <vt:lpstr>Fazit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Engels, Renko</dc:creator>
  <cp:lastModifiedBy>Henning Stilke</cp:lastModifiedBy>
  <cp:revision>6</cp:revision>
  <dcterms:created xsi:type="dcterms:W3CDTF">2024-12-29T19:35:23Z</dcterms:created>
  <dcterms:modified xsi:type="dcterms:W3CDTF">2025-03-18T11:07:20Z</dcterms:modified>
</cp:coreProperties>
</file>